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8"/>
  </p:notesMasterIdLst>
  <p:sldIdLst>
    <p:sldId id="256" r:id="rId2"/>
    <p:sldId id="273" r:id="rId3"/>
    <p:sldId id="274" r:id="rId4"/>
    <p:sldId id="275" r:id="rId5"/>
    <p:sldId id="276" r:id="rId6"/>
    <p:sldId id="257" r:id="rId7"/>
    <p:sldId id="268" r:id="rId8"/>
    <p:sldId id="272" r:id="rId9"/>
    <p:sldId id="258" r:id="rId10"/>
    <p:sldId id="259" r:id="rId11"/>
    <p:sldId id="260" r:id="rId12"/>
    <p:sldId id="261" r:id="rId13"/>
    <p:sldId id="269" r:id="rId14"/>
    <p:sldId id="270" r:id="rId15"/>
    <p:sldId id="262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53C197-B7F2-483C-B968-18E78176B754}" type="datetimeFigureOut">
              <a:rPr lang="en-SG" smtClean="0"/>
              <a:t>17/8/2019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7E411B-BAD6-4147-8525-FE8194AF62F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21886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C4254-EAB4-44E7-BB74-B1E94E64EFFD}" type="datetime1">
              <a:rPr lang="en-SG" smtClean="0"/>
              <a:t>17/8/2019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144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40A9F-70E4-4AC0-A4BA-4372C2303E62}" type="datetime1">
              <a:rPr lang="en-SG" smtClean="0"/>
              <a:t>17/8/2019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81199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6517E-DC8F-4491-B0DE-E1177BC7F787}" type="datetime1">
              <a:rPr lang="en-SG" smtClean="0"/>
              <a:t>17/8/2019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78875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DAE-EB00-4B6B-B330-18C0D77AD75D}" type="datetime1">
              <a:rPr lang="en-SG" smtClean="0"/>
              <a:t>17/8/2019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43247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9664A-16E9-44C7-B254-6D56287EE4E4}" type="datetime1">
              <a:rPr lang="en-SG" smtClean="0"/>
              <a:t>17/8/2019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7258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F6C0-3E48-4ECD-B4FC-02FCE202DAB9}" type="datetime1">
              <a:rPr lang="en-SG" smtClean="0"/>
              <a:t>17/8/2019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3085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8E53A-5A44-4D50-A00C-F99B1380E2E4}" type="datetime1">
              <a:rPr lang="en-SG" smtClean="0"/>
              <a:t>17/8/2019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21099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04DE4-8658-4DE5-91DB-9DFBCF3CA8F0}" type="datetime1">
              <a:rPr lang="en-SG" smtClean="0"/>
              <a:t>17/8/2019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40679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70916-7DE5-4FB3-BEBE-FD841D3A37E8}" type="datetime1">
              <a:rPr lang="en-SG" smtClean="0"/>
              <a:t>17/8/2019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29392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AF6520C-0291-4154-B4E5-89B20F95EBD1}" type="datetime1">
              <a:rPr lang="en-SG" smtClean="0"/>
              <a:t>17/8/2019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6948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9FA5F-B35D-4927-A5F5-60B4D63E2552}" type="datetime1">
              <a:rPr lang="en-SG" smtClean="0"/>
              <a:t>17/8/2019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74356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9768FDD-CAD0-450F-989A-1CD8ACB1D71E}" type="datetime1">
              <a:rPr lang="en-SG" smtClean="0"/>
              <a:t>17/8/2019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80C0E55-4778-471C-BE34-BAA0F2E3582C}" type="slidenum">
              <a:rPr lang="en-SG" smtClean="0"/>
              <a:t>‹#›</a:t>
            </a:fld>
            <a:endParaRPr lang="en-SG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2885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://www.flaticon.com/" TargetMode="External"/><Relationship Id="rId7" Type="http://schemas.openxmlformats.org/officeDocument/2006/relationships/image" Target="../media/image13.png"/><Relationship Id="rId2" Type="http://schemas.openxmlformats.org/officeDocument/2006/relationships/hyperlink" Target="https://www.flaticon.com/authors/freepik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hyperlink" Target="http://www.flaticon.com/" TargetMode="External"/><Relationship Id="rId7" Type="http://schemas.openxmlformats.org/officeDocument/2006/relationships/image" Target="../media/image14.png"/><Relationship Id="rId2" Type="http://schemas.openxmlformats.org/officeDocument/2006/relationships/hyperlink" Target="https://www.flaticon.com/authors/freepik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aticon.com/" TargetMode="External"/><Relationship Id="rId7" Type="http://schemas.openxmlformats.org/officeDocument/2006/relationships/image" Target="../media/image15.png"/><Relationship Id="rId2" Type="http://schemas.openxmlformats.org/officeDocument/2006/relationships/hyperlink" Target="https://www.flaticon.com/authors/freepik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s.statcounter.com/browser-market-share/all/singapore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D946B-8179-46C0-AE18-B78C8DFF1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Chrome Extension for MOOC forum intervention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B83618-DDB9-44C3-BBD9-59F76D8E99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G" dirty="0"/>
              <a:t>By Ng Kheng Yi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D755D4-0592-4AB2-AF39-E872435F3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65485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A4F1F871-2BDB-4F74-90C2-A98DC1281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822" y="287982"/>
            <a:ext cx="8974983" cy="590006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216FE76A-283B-420B-A1A5-C3BE42508A54}"/>
              </a:ext>
            </a:extLst>
          </p:cNvPr>
          <p:cNvSpPr/>
          <p:nvPr/>
        </p:nvSpPr>
        <p:spPr>
          <a:xfrm>
            <a:off x="2123548" y="1154545"/>
            <a:ext cx="675070" cy="48121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C0D9CD46-5731-4D5D-B339-9E1A5DB93053}"/>
              </a:ext>
            </a:extLst>
          </p:cNvPr>
          <p:cNvSpPr/>
          <p:nvPr/>
        </p:nvSpPr>
        <p:spPr>
          <a:xfrm>
            <a:off x="166255" y="1930400"/>
            <a:ext cx="1366981" cy="988291"/>
          </a:xfrm>
          <a:prstGeom prst="wedgeRectCallout">
            <a:avLst>
              <a:gd name="adj1" fmla="val 104167"/>
              <a:gd name="adj2" fmla="val 1764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Attention Recommended</a:t>
            </a:r>
            <a:endParaRPr lang="en-SG" sz="1400" dirty="0">
              <a:solidFill>
                <a:schemeClr val="tx1"/>
              </a:solidFill>
            </a:endParaRP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801F55D2-9F1F-421F-9356-F364BA45CA13}"/>
              </a:ext>
            </a:extLst>
          </p:cNvPr>
          <p:cNvSpPr/>
          <p:nvPr/>
        </p:nvSpPr>
        <p:spPr>
          <a:xfrm>
            <a:off x="166254" y="3662218"/>
            <a:ext cx="1366981" cy="988291"/>
          </a:xfrm>
          <a:prstGeom prst="wedgeRectCallout">
            <a:avLst>
              <a:gd name="adj1" fmla="val 104167"/>
              <a:gd name="adj2" fmla="val 1764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Thread yet to be Classified</a:t>
            </a:r>
            <a:endParaRPr lang="en-SG" sz="1400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8AEE1B-F372-4C43-A478-2B63574E9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58297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34F8154-0B37-4B87-859C-97C73E9A5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30" y="973394"/>
            <a:ext cx="10714890" cy="4387127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F27FE55-311A-4FB2-920E-E7CBF440466D}"/>
              </a:ext>
            </a:extLst>
          </p:cNvPr>
          <p:cNvSpPr/>
          <p:nvPr/>
        </p:nvSpPr>
        <p:spPr>
          <a:xfrm>
            <a:off x="771395" y="1497479"/>
            <a:ext cx="3879263" cy="52796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BA7653AA-9FB5-459C-979D-414212BED979}"/>
              </a:ext>
            </a:extLst>
          </p:cNvPr>
          <p:cNvSpPr/>
          <p:nvPr/>
        </p:nvSpPr>
        <p:spPr>
          <a:xfrm>
            <a:off x="3574473" y="58099"/>
            <a:ext cx="1366981" cy="988291"/>
          </a:xfrm>
          <a:prstGeom prst="wedgeRectCallout">
            <a:avLst>
              <a:gd name="adj1" fmla="val -35698"/>
              <a:gd name="adj2" fmla="val 10362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chemeClr val="tx1"/>
                </a:solidFill>
              </a:rPr>
              <a:t>Injected </a:t>
            </a:r>
            <a:r>
              <a:rPr lang="en-SG" sz="1400">
                <a:solidFill>
                  <a:schemeClr val="tx1"/>
                </a:solidFill>
              </a:rPr>
              <a:t>by Extension</a:t>
            </a:r>
            <a:endParaRPr lang="en-SG" sz="1400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1C467D-9888-4AE3-9304-02C14397B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8003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11A5A98-B3B7-4878-9ADF-6282D5933A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549" y="1042219"/>
            <a:ext cx="9749030" cy="4501677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72EF8DA-DE59-46EB-BCF8-674B0C458C66}"/>
              </a:ext>
            </a:extLst>
          </p:cNvPr>
          <p:cNvSpPr/>
          <p:nvPr/>
        </p:nvSpPr>
        <p:spPr>
          <a:xfrm>
            <a:off x="1095859" y="1438485"/>
            <a:ext cx="3879263" cy="52796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9FD62E-1A4C-47B9-91EC-CDAE8D131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27767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7FB09-073B-4F70-A100-DA66345A9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29597"/>
            <a:ext cx="12192000" cy="861062"/>
          </a:xfrm>
        </p:spPr>
        <p:txBody>
          <a:bodyPr>
            <a:normAutofit fontScale="90000"/>
          </a:bodyPr>
          <a:lstStyle/>
          <a:p>
            <a:pPr algn="ctr"/>
            <a:r>
              <a:rPr lang="en-SG" dirty="0"/>
              <a:t>Extension Implementation Architecture – Thread View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7B02D5DF-8476-47CA-B317-AF675A2B2AFD}"/>
              </a:ext>
            </a:extLst>
          </p:cNvPr>
          <p:cNvSpPr/>
          <p:nvPr/>
        </p:nvSpPr>
        <p:spPr>
          <a:xfrm>
            <a:off x="517848" y="2827176"/>
            <a:ext cx="5274906" cy="3433664"/>
          </a:xfrm>
          <a:prstGeom prst="flowChartProcess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sysClr val="windowText" lastClr="000000"/>
              </a:solidFill>
            </a:endParaRP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87039AEE-6140-4A19-AAE4-42A95CA3190F}"/>
              </a:ext>
            </a:extLst>
          </p:cNvPr>
          <p:cNvSpPr/>
          <p:nvPr/>
        </p:nvSpPr>
        <p:spPr>
          <a:xfrm>
            <a:off x="3043338" y="5746117"/>
            <a:ext cx="3355910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ysClr val="windowText" lastClr="000000"/>
                </a:solidFill>
              </a:rPr>
              <a:t>LMS forum Webpage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250B9EAE-CEBD-4B3C-A13B-F97932BDD0BA}"/>
              </a:ext>
            </a:extLst>
          </p:cNvPr>
          <p:cNvSpPr/>
          <p:nvPr/>
        </p:nvSpPr>
        <p:spPr>
          <a:xfrm>
            <a:off x="2128934" y="4805279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7A9502D0-8734-4890-81F9-07EC54C29F2C}"/>
              </a:ext>
            </a:extLst>
          </p:cNvPr>
          <p:cNvSpPr/>
          <p:nvPr/>
        </p:nvSpPr>
        <p:spPr>
          <a:xfrm>
            <a:off x="2128932" y="3248376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Frontend</a:t>
            </a: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48A2CEEC-1BEC-4ECD-9158-F2F669123182}"/>
              </a:ext>
            </a:extLst>
          </p:cNvPr>
          <p:cNvSpPr/>
          <p:nvPr/>
        </p:nvSpPr>
        <p:spPr>
          <a:xfrm>
            <a:off x="2128933" y="1352939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User</a:t>
            </a: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44B8D045-862B-4E76-9A47-209F7810F43E}"/>
              </a:ext>
            </a:extLst>
          </p:cNvPr>
          <p:cNvSpPr/>
          <p:nvPr/>
        </p:nvSpPr>
        <p:spPr>
          <a:xfrm>
            <a:off x="6268616" y="2827176"/>
            <a:ext cx="5274906" cy="1651518"/>
          </a:xfrm>
          <a:prstGeom prst="flowChartProcess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sysClr val="windowText" lastClr="000000"/>
              </a:solidFill>
            </a:endParaRP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46F4563A-5917-4472-8A35-1E5171529402}"/>
              </a:ext>
            </a:extLst>
          </p:cNvPr>
          <p:cNvSpPr/>
          <p:nvPr/>
        </p:nvSpPr>
        <p:spPr>
          <a:xfrm>
            <a:off x="9225642" y="4088402"/>
            <a:ext cx="2716761" cy="32966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ysClr val="windowText" lastClr="000000"/>
                </a:solidFill>
              </a:rPr>
              <a:t>Browser Extension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2D3C89D9-4C74-4A94-A0E7-0D3E3BA13BFC}"/>
              </a:ext>
            </a:extLst>
          </p:cNvPr>
          <p:cNvSpPr/>
          <p:nvPr/>
        </p:nvSpPr>
        <p:spPr>
          <a:xfrm>
            <a:off x="7879701" y="3079099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Script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FB322874-1823-434A-8D56-F3DC54CE28AE}"/>
              </a:ext>
            </a:extLst>
          </p:cNvPr>
          <p:cNvSpPr/>
          <p:nvPr/>
        </p:nvSpPr>
        <p:spPr>
          <a:xfrm>
            <a:off x="6268616" y="4733731"/>
            <a:ext cx="5274906" cy="1527109"/>
          </a:xfrm>
          <a:prstGeom prst="flowChartProcess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sysClr val="windowText" lastClr="000000"/>
              </a:solidFill>
            </a:endParaRP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4F4AC135-843B-4BA9-BB15-EB6AC39CFEFF}"/>
              </a:ext>
            </a:extLst>
          </p:cNvPr>
          <p:cNvSpPr/>
          <p:nvPr/>
        </p:nvSpPr>
        <p:spPr>
          <a:xfrm>
            <a:off x="9116008" y="5789654"/>
            <a:ext cx="3355910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ysClr val="windowText" lastClr="000000"/>
                </a:solidFill>
              </a:rPr>
              <a:t>AWS Lambda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F36F83FA-28E9-4BF2-A4D8-06A3F6372562}"/>
              </a:ext>
            </a:extLst>
          </p:cNvPr>
          <p:cNvSpPr/>
          <p:nvPr/>
        </p:nvSpPr>
        <p:spPr>
          <a:xfrm>
            <a:off x="7879700" y="4910639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ML Model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C3B956A-8A7A-47F3-B89C-80A46DABA5FF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 flipH="1">
            <a:off x="3155300" y="2276670"/>
            <a:ext cx="1" cy="97170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2AC85CCA-21A2-4904-8E2E-DB89E913B4E8}"/>
              </a:ext>
            </a:extLst>
          </p:cNvPr>
          <p:cNvSpPr/>
          <p:nvPr/>
        </p:nvSpPr>
        <p:spPr>
          <a:xfrm>
            <a:off x="2128932" y="2310651"/>
            <a:ext cx="1026367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Accesses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1DEF9E-3889-416B-940B-554FF6907BC0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3155300" y="4172107"/>
            <a:ext cx="2" cy="633172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lowchart: Process 27">
            <a:extLst>
              <a:ext uri="{FF2B5EF4-FFF2-40B4-BE49-F238E27FC236}">
                <a16:creationId xmlns:a16="http://schemas.microsoft.com/office/drawing/2014/main" id="{7C63F8B5-7DCC-4D58-9DB6-4467EDDC29A5}"/>
              </a:ext>
            </a:extLst>
          </p:cNvPr>
          <p:cNvSpPr/>
          <p:nvPr/>
        </p:nvSpPr>
        <p:spPr>
          <a:xfrm>
            <a:off x="5444414" y="3156626"/>
            <a:ext cx="3355910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Reads from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73C0BB3-874C-451C-8CB2-93F4DD2C8E4C}"/>
              </a:ext>
            </a:extLst>
          </p:cNvPr>
          <p:cNvCxnSpPr>
            <a:cxnSpLocks/>
            <a:stCxn id="13" idx="1"/>
            <a:endCxn id="9" idx="3"/>
          </p:cNvCxnSpPr>
          <p:nvPr/>
        </p:nvCxnSpPr>
        <p:spPr>
          <a:xfrm flipH="1">
            <a:off x="4181667" y="3540965"/>
            <a:ext cx="3698034" cy="169277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3E6049-128B-4FF5-8CEA-10D4A1E68311}"/>
              </a:ext>
            </a:extLst>
          </p:cNvPr>
          <p:cNvCxnSpPr>
            <a:cxnSpLocks/>
          </p:cNvCxnSpPr>
          <p:nvPr/>
        </p:nvCxnSpPr>
        <p:spPr>
          <a:xfrm flipV="1">
            <a:off x="3391677" y="2276670"/>
            <a:ext cx="0" cy="97170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A5900E73-1BED-4218-9FBA-CDF88E3D0EF2}"/>
              </a:ext>
            </a:extLst>
          </p:cNvPr>
          <p:cNvSpPr/>
          <p:nvPr/>
        </p:nvSpPr>
        <p:spPr>
          <a:xfrm>
            <a:off x="3329473" y="2310651"/>
            <a:ext cx="1292292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Displayed to</a:t>
            </a:r>
          </a:p>
        </p:txBody>
      </p:sp>
      <p:sp>
        <p:nvSpPr>
          <p:cNvPr id="35" name="Flowchart: Process 34">
            <a:extLst>
              <a:ext uri="{FF2B5EF4-FFF2-40B4-BE49-F238E27FC236}">
                <a16:creationId xmlns:a16="http://schemas.microsoft.com/office/drawing/2014/main" id="{9F3B4AA5-6E60-49DC-948E-11FEBB3D8EDA}"/>
              </a:ext>
            </a:extLst>
          </p:cNvPr>
          <p:cNvSpPr/>
          <p:nvPr/>
        </p:nvSpPr>
        <p:spPr>
          <a:xfrm>
            <a:off x="3155299" y="4245322"/>
            <a:ext cx="1026367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Read API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2D3447D-37D9-4A57-A8C0-B64CA76E1FC8}"/>
              </a:ext>
            </a:extLst>
          </p:cNvPr>
          <p:cNvCxnSpPr>
            <a:cxnSpLocks/>
          </p:cNvCxnSpPr>
          <p:nvPr/>
        </p:nvCxnSpPr>
        <p:spPr>
          <a:xfrm flipH="1">
            <a:off x="8573558" y="4003305"/>
            <a:ext cx="1" cy="907809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lowchart: Process 41">
            <a:extLst>
              <a:ext uri="{FF2B5EF4-FFF2-40B4-BE49-F238E27FC236}">
                <a16:creationId xmlns:a16="http://schemas.microsoft.com/office/drawing/2014/main" id="{E4402855-D93C-44DA-B15E-039C639D9C05}"/>
              </a:ext>
            </a:extLst>
          </p:cNvPr>
          <p:cNvSpPr/>
          <p:nvPr/>
        </p:nvSpPr>
        <p:spPr>
          <a:xfrm>
            <a:off x="6429573" y="4343921"/>
            <a:ext cx="2558138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Sends Thread Data</a:t>
            </a:r>
          </a:p>
        </p:txBody>
      </p:sp>
      <p:sp>
        <p:nvSpPr>
          <p:cNvPr id="43" name="Flowchart: Process 42">
            <a:extLst>
              <a:ext uri="{FF2B5EF4-FFF2-40B4-BE49-F238E27FC236}">
                <a16:creationId xmlns:a16="http://schemas.microsoft.com/office/drawing/2014/main" id="{58B58C55-3FFE-4C48-AF1A-05157F78713A}"/>
              </a:ext>
            </a:extLst>
          </p:cNvPr>
          <p:cNvSpPr/>
          <p:nvPr/>
        </p:nvSpPr>
        <p:spPr>
          <a:xfrm>
            <a:off x="536508" y="1177333"/>
            <a:ext cx="11007013" cy="1268594"/>
          </a:xfrm>
          <a:prstGeom prst="flowChartProcess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sysClr val="windowText" lastClr="000000"/>
              </a:solidFill>
            </a:endParaRP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255C0435-C71F-467F-A5F4-ACFB3789E7AE}"/>
              </a:ext>
            </a:extLst>
          </p:cNvPr>
          <p:cNvSpPr/>
          <p:nvPr/>
        </p:nvSpPr>
        <p:spPr>
          <a:xfrm>
            <a:off x="9685622" y="2056470"/>
            <a:ext cx="2716761" cy="32966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ysClr val="windowText" lastClr="000000"/>
                </a:solidFill>
              </a:rPr>
              <a:t>Browser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1821A0DB-B1C0-4236-B8C1-6200F2C513E2}"/>
              </a:ext>
            </a:extLst>
          </p:cNvPr>
          <p:cNvSpPr/>
          <p:nvPr/>
        </p:nvSpPr>
        <p:spPr>
          <a:xfrm>
            <a:off x="7879699" y="1352940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Storage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A495BCE-3CA0-46D9-8826-D4349159E9BF}"/>
              </a:ext>
            </a:extLst>
          </p:cNvPr>
          <p:cNvCxnSpPr>
            <a:cxnSpLocks/>
            <a:stCxn id="13" idx="0"/>
            <a:endCxn id="46" idx="2"/>
          </p:cNvCxnSpPr>
          <p:nvPr/>
        </p:nvCxnSpPr>
        <p:spPr>
          <a:xfrm flipH="1" flipV="1">
            <a:off x="8906067" y="2276671"/>
            <a:ext cx="2" cy="802428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Flowchart: Process 49">
            <a:extLst>
              <a:ext uri="{FF2B5EF4-FFF2-40B4-BE49-F238E27FC236}">
                <a16:creationId xmlns:a16="http://schemas.microsoft.com/office/drawing/2014/main" id="{3F142A33-B574-4B3F-B34D-2703F969FC8B}"/>
              </a:ext>
            </a:extLst>
          </p:cNvPr>
          <p:cNvSpPr/>
          <p:nvPr/>
        </p:nvSpPr>
        <p:spPr>
          <a:xfrm>
            <a:off x="8906066" y="2398622"/>
            <a:ext cx="1292292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Stores Results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BCFC77-1311-49C9-A60B-B773A61182D6}"/>
              </a:ext>
            </a:extLst>
          </p:cNvPr>
          <p:cNvSpPr txBox="1"/>
          <p:nvPr/>
        </p:nvSpPr>
        <p:spPr>
          <a:xfrm>
            <a:off x="0" y="6430966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i="1" dirty="0"/>
              <a:t>*Icons designed by </a:t>
            </a:r>
            <a:r>
              <a:rPr lang="en-SG" i="1" dirty="0">
                <a:hlinkClick r:id="rId2"/>
              </a:rPr>
              <a:t>freepik</a:t>
            </a:r>
            <a:r>
              <a:rPr lang="en-SG" i="1" dirty="0"/>
              <a:t> from </a:t>
            </a:r>
            <a:r>
              <a:rPr lang="en-SG" i="1" dirty="0">
                <a:hlinkClick r:id="rId3"/>
              </a:rPr>
              <a:t>www.flaticon.com</a:t>
            </a:r>
            <a:endParaRPr lang="en-SG" i="1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9B7413F-9C1E-4C18-85BC-DA6FC57120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785" y="3625603"/>
            <a:ext cx="509792" cy="5097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201505F-C142-4596-AF25-3634DFE7D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2310" y="1763692"/>
            <a:ext cx="440727" cy="44072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860AEB7-851A-4C40-9959-2537E92CD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920" y="5192010"/>
            <a:ext cx="488657" cy="48865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3E36157-67C4-4B12-AEA5-3D74F7ABB8B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6622" y="5264055"/>
            <a:ext cx="481719" cy="48171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0530F20-45FD-4AC5-A553-57FCC2F4B7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4240" y="3434036"/>
            <a:ext cx="457816" cy="457816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A6994032-7668-4902-B936-50757AE7463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291" y="1627299"/>
            <a:ext cx="594286" cy="594286"/>
          </a:xfrm>
          <a:prstGeom prst="rect">
            <a:avLst/>
          </a:prstGeom>
        </p:spPr>
      </p:pic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DA74035-6E38-4639-83AC-5ABBA47C4F83}"/>
              </a:ext>
            </a:extLst>
          </p:cNvPr>
          <p:cNvCxnSpPr>
            <a:cxnSpLocks/>
            <a:stCxn id="16" idx="0"/>
            <a:endCxn id="13" idx="2"/>
          </p:cNvCxnSpPr>
          <p:nvPr/>
        </p:nvCxnSpPr>
        <p:spPr>
          <a:xfrm flipV="1">
            <a:off x="8906068" y="4002830"/>
            <a:ext cx="1" cy="907809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Flowchart: Process 60">
            <a:extLst>
              <a:ext uri="{FF2B5EF4-FFF2-40B4-BE49-F238E27FC236}">
                <a16:creationId xmlns:a16="http://schemas.microsoft.com/office/drawing/2014/main" id="{B2F9C829-5D19-446A-87F5-E45FB5716DFE}"/>
              </a:ext>
            </a:extLst>
          </p:cNvPr>
          <p:cNvSpPr/>
          <p:nvPr/>
        </p:nvSpPr>
        <p:spPr>
          <a:xfrm>
            <a:off x="8523968" y="4350857"/>
            <a:ext cx="2558138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Receive Prediction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79837C2F-16FE-43DB-8E91-656012D7830E}"/>
              </a:ext>
            </a:extLst>
          </p:cNvPr>
          <p:cNvCxnSpPr>
            <a:cxnSpLocks/>
          </p:cNvCxnSpPr>
          <p:nvPr/>
        </p:nvCxnSpPr>
        <p:spPr>
          <a:xfrm flipH="1">
            <a:off x="4181665" y="3723424"/>
            <a:ext cx="3698034" cy="169277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Flowchart: Process 62">
            <a:extLst>
              <a:ext uri="{FF2B5EF4-FFF2-40B4-BE49-F238E27FC236}">
                <a16:creationId xmlns:a16="http://schemas.microsoft.com/office/drawing/2014/main" id="{B2B4B18F-3576-4013-B895-D4AD6D88631E}"/>
              </a:ext>
            </a:extLst>
          </p:cNvPr>
          <p:cNvSpPr/>
          <p:nvPr/>
        </p:nvSpPr>
        <p:spPr>
          <a:xfrm>
            <a:off x="3463208" y="3865279"/>
            <a:ext cx="3355910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Modifies</a:t>
            </a:r>
          </a:p>
        </p:txBody>
      </p:sp>
      <p:sp>
        <p:nvSpPr>
          <p:cNvPr id="64" name="Flowchart: Process 63">
            <a:extLst>
              <a:ext uri="{FF2B5EF4-FFF2-40B4-BE49-F238E27FC236}">
                <a16:creationId xmlns:a16="http://schemas.microsoft.com/office/drawing/2014/main" id="{69BBCF75-459C-4C97-AE16-CCCDD0D053C8}"/>
              </a:ext>
            </a:extLst>
          </p:cNvPr>
          <p:cNvSpPr/>
          <p:nvPr/>
        </p:nvSpPr>
        <p:spPr>
          <a:xfrm>
            <a:off x="3179288" y="2380796"/>
            <a:ext cx="1292292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Updates display 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A1364E-FCFA-413A-BA30-C89192149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23688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3" grpId="0" animBg="1"/>
      <p:bldP spid="16" grpId="0" animBg="1"/>
      <p:bldP spid="20" grpId="0"/>
      <p:bldP spid="28" grpId="0"/>
      <p:bldP spid="34" grpId="0"/>
      <p:bldP spid="34" grpId="1"/>
      <p:bldP spid="35" grpId="0"/>
      <p:bldP spid="42" grpId="0"/>
      <p:bldP spid="50" grpId="0"/>
      <p:bldP spid="61" grpId="0"/>
      <p:bldP spid="63" grpId="0"/>
      <p:bldP spid="6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7FB09-073B-4F70-A100-DA66345A9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29597"/>
            <a:ext cx="12192000" cy="861062"/>
          </a:xfrm>
        </p:spPr>
        <p:txBody>
          <a:bodyPr>
            <a:normAutofit fontScale="90000"/>
          </a:bodyPr>
          <a:lstStyle/>
          <a:p>
            <a:pPr algn="ctr"/>
            <a:r>
              <a:rPr lang="en-SG" dirty="0"/>
              <a:t>Extension Implementation Architecture – Forum View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7B02D5DF-8476-47CA-B317-AF675A2B2AFD}"/>
              </a:ext>
            </a:extLst>
          </p:cNvPr>
          <p:cNvSpPr/>
          <p:nvPr/>
        </p:nvSpPr>
        <p:spPr>
          <a:xfrm>
            <a:off x="517848" y="2827176"/>
            <a:ext cx="5274906" cy="3433664"/>
          </a:xfrm>
          <a:prstGeom prst="flowChartProcess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sysClr val="windowText" lastClr="000000"/>
              </a:solidFill>
            </a:endParaRP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87039AEE-6140-4A19-AAE4-42A95CA3190F}"/>
              </a:ext>
            </a:extLst>
          </p:cNvPr>
          <p:cNvSpPr/>
          <p:nvPr/>
        </p:nvSpPr>
        <p:spPr>
          <a:xfrm>
            <a:off x="3043338" y="5746117"/>
            <a:ext cx="3355910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ysClr val="windowText" lastClr="000000"/>
                </a:solidFill>
              </a:rPr>
              <a:t>LMS forum Webpage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250B9EAE-CEBD-4B3C-A13B-F97932BDD0BA}"/>
              </a:ext>
            </a:extLst>
          </p:cNvPr>
          <p:cNvSpPr/>
          <p:nvPr/>
        </p:nvSpPr>
        <p:spPr>
          <a:xfrm>
            <a:off x="2128934" y="4805279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7A9502D0-8734-4890-81F9-07EC54C29F2C}"/>
              </a:ext>
            </a:extLst>
          </p:cNvPr>
          <p:cNvSpPr/>
          <p:nvPr/>
        </p:nvSpPr>
        <p:spPr>
          <a:xfrm>
            <a:off x="2128932" y="3248376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Frontend</a:t>
            </a: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48A2CEEC-1BEC-4ECD-9158-F2F669123182}"/>
              </a:ext>
            </a:extLst>
          </p:cNvPr>
          <p:cNvSpPr/>
          <p:nvPr/>
        </p:nvSpPr>
        <p:spPr>
          <a:xfrm>
            <a:off x="2128933" y="1352939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User</a:t>
            </a: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44B8D045-862B-4E76-9A47-209F7810F43E}"/>
              </a:ext>
            </a:extLst>
          </p:cNvPr>
          <p:cNvSpPr/>
          <p:nvPr/>
        </p:nvSpPr>
        <p:spPr>
          <a:xfrm>
            <a:off x="6268616" y="2827176"/>
            <a:ext cx="5274906" cy="1651518"/>
          </a:xfrm>
          <a:prstGeom prst="flowChartProcess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sysClr val="windowText" lastClr="000000"/>
              </a:solidFill>
            </a:endParaRP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46F4563A-5917-4472-8A35-1E5171529402}"/>
              </a:ext>
            </a:extLst>
          </p:cNvPr>
          <p:cNvSpPr/>
          <p:nvPr/>
        </p:nvSpPr>
        <p:spPr>
          <a:xfrm>
            <a:off x="9225642" y="4088402"/>
            <a:ext cx="2716761" cy="32966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ysClr val="windowText" lastClr="000000"/>
                </a:solidFill>
              </a:rPr>
              <a:t>Browser Extension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2D3C89D9-4C74-4A94-A0E7-0D3E3BA13BFC}"/>
              </a:ext>
            </a:extLst>
          </p:cNvPr>
          <p:cNvSpPr/>
          <p:nvPr/>
        </p:nvSpPr>
        <p:spPr>
          <a:xfrm>
            <a:off x="7879701" y="3079099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Script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C3B956A-8A7A-47F3-B89C-80A46DABA5FF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 flipH="1">
            <a:off x="3155300" y="2276670"/>
            <a:ext cx="1" cy="97170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2AC85CCA-21A2-4904-8E2E-DB89E913B4E8}"/>
              </a:ext>
            </a:extLst>
          </p:cNvPr>
          <p:cNvSpPr/>
          <p:nvPr/>
        </p:nvSpPr>
        <p:spPr>
          <a:xfrm>
            <a:off x="2128932" y="2310651"/>
            <a:ext cx="1026367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Accesses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1DEF9E-3889-416B-940B-554FF6907BC0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3155300" y="4172107"/>
            <a:ext cx="2" cy="633172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lowchart: Process 27">
            <a:extLst>
              <a:ext uri="{FF2B5EF4-FFF2-40B4-BE49-F238E27FC236}">
                <a16:creationId xmlns:a16="http://schemas.microsoft.com/office/drawing/2014/main" id="{7C63F8B5-7DCC-4D58-9DB6-4467EDDC29A5}"/>
              </a:ext>
            </a:extLst>
          </p:cNvPr>
          <p:cNvSpPr/>
          <p:nvPr/>
        </p:nvSpPr>
        <p:spPr>
          <a:xfrm>
            <a:off x="5444414" y="3156626"/>
            <a:ext cx="3355910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Reads from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73C0BB3-874C-451C-8CB2-93F4DD2C8E4C}"/>
              </a:ext>
            </a:extLst>
          </p:cNvPr>
          <p:cNvCxnSpPr>
            <a:cxnSpLocks/>
            <a:stCxn id="13" idx="1"/>
            <a:endCxn id="9" idx="3"/>
          </p:cNvCxnSpPr>
          <p:nvPr/>
        </p:nvCxnSpPr>
        <p:spPr>
          <a:xfrm flipH="1">
            <a:off x="4181667" y="3540965"/>
            <a:ext cx="3698034" cy="169277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3E6049-128B-4FF5-8CEA-10D4A1E68311}"/>
              </a:ext>
            </a:extLst>
          </p:cNvPr>
          <p:cNvCxnSpPr>
            <a:cxnSpLocks/>
          </p:cNvCxnSpPr>
          <p:nvPr/>
        </p:nvCxnSpPr>
        <p:spPr>
          <a:xfrm flipV="1">
            <a:off x="3391677" y="2276670"/>
            <a:ext cx="0" cy="97170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A5900E73-1BED-4218-9FBA-CDF88E3D0EF2}"/>
              </a:ext>
            </a:extLst>
          </p:cNvPr>
          <p:cNvSpPr/>
          <p:nvPr/>
        </p:nvSpPr>
        <p:spPr>
          <a:xfrm>
            <a:off x="3329473" y="2310651"/>
            <a:ext cx="1292292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Displayed to</a:t>
            </a:r>
          </a:p>
        </p:txBody>
      </p:sp>
      <p:sp>
        <p:nvSpPr>
          <p:cNvPr id="35" name="Flowchart: Process 34">
            <a:extLst>
              <a:ext uri="{FF2B5EF4-FFF2-40B4-BE49-F238E27FC236}">
                <a16:creationId xmlns:a16="http://schemas.microsoft.com/office/drawing/2014/main" id="{9F3B4AA5-6E60-49DC-948E-11FEBB3D8EDA}"/>
              </a:ext>
            </a:extLst>
          </p:cNvPr>
          <p:cNvSpPr/>
          <p:nvPr/>
        </p:nvSpPr>
        <p:spPr>
          <a:xfrm>
            <a:off x="3155299" y="4245322"/>
            <a:ext cx="1026367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Read API</a:t>
            </a:r>
          </a:p>
        </p:txBody>
      </p:sp>
      <p:sp>
        <p:nvSpPr>
          <p:cNvPr id="43" name="Flowchart: Process 42">
            <a:extLst>
              <a:ext uri="{FF2B5EF4-FFF2-40B4-BE49-F238E27FC236}">
                <a16:creationId xmlns:a16="http://schemas.microsoft.com/office/drawing/2014/main" id="{58B58C55-3FFE-4C48-AF1A-05157F78713A}"/>
              </a:ext>
            </a:extLst>
          </p:cNvPr>
          <p:cNvSpPr/>
          <p:nvPr/>
        </p:nvSpPr>
        <p:spPr>
          <a:xfrm>
            <a:off x="536508" y="1177333"/>
            <a:ext cx="11007013" cy="1268594"/>
          </a:xfrm>
          <a:prstGeom prst="flowChartProcess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sysClr val="windowText" lastClr="000000"/>
              </a:solidFill>
            </a:endParaRP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255C0435-C71F-467F-A5F4-ACFB3789E7AE}"/>
              </a:ext>
            </a:extLst>
          </p:cNvPr>
          <p:cNvSpPr/>
          <p:nvPr/>
        </p:nvSpPr>
        <p:spPr>
          <a:xfrm>
            <a:off x="9685622" y="2056470"/>
            <a:ext cx="2716761" cy="32966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ysClr val="windowText" lastClr="000000"/>
                </a:solidFill>
              </a:rPr>
              <a:t>Browser</a:t>
            </a:r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1821A0DB-B1C0-4236-B8C1-6200F2C513E2}"/>
              </a:ext>
            </a:extLst>
          </p:cNvPr>
          <p:cNvSpPr/>
          <p:nvPr/>
        </p:nvSpPr>
        <p:spPr>
          <a:xfrm>
            <a:off x="7879699" y="1352940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Storage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A495BCE-3CA0-46D9-8826-D4349159E9BF}"/>
              </a:ext>
            </a:extLst>
          </p:cNvPr>
          <p:cNvCxnSpPr>
            <a:cxnSpLocks/>
            <a:stCxn id="13" idx="0"/>
            <a:endCxn id="46" idx="2"/>
          </p:cNvCxnSpPr>
          <p:nvPr/>
        </p:nvCxnSpPr>
        <p:spPr>
          <a:xfrm flipH="1" flipV="1">
            <a:off x="8906067" y="2276671"/>
            <a:ext cx="2" cy="802428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Flowchart: Process 49">
            <a:extLst>
              <a:ext uri="{FF2B5EF4-FFF2-40B4-BE49-F238E27FC236}">
                <a16:creationId xmlns:a16="http://schemas.microsoft.com/office/drawing/2014/main" id="{3F142A33-B574-4B3F-B34D-2703F969FC8B}"/>
              </a:ext>
            </a:extLst>
          </p:cNvPr>
          <p:cNvSpPr/>
          <p:nvPr/>
        </p:nvSpPr>
        <p:spPr>
          <a:xfrm>
            <a:off x="8906066" y="2398622"/>
            <a:ext cx="2401074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Retrieves Classification Results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BCFC77-1311-49C9-A60B-B773A61182D6}"/>
              </a:ext>
            </a:extLst>
          </p:cNvPr>
          <p:cNvSpPr txBox="1"/>
          <p:nvPr/>
        </p:nvSpPr>
        <p:spPr>
          <a:xfrm>
            <a:off x="0" y="6430966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i="1" dirty="0"/>
              <a:t>*Icons designed by </a:t>
            </a:r>
            <a:r>
              <a:rPr lang="en-SG" i="1" dirty="0">
                <a:hlinkClick r:id="rId2"/>
              </a:rPr>
              <a:t>freepik</a:t>
            </a:r>
            <a:r>
              <a:rPr lang="en-SG" i="1" dirty="0"/>
              <a:t> from </a:t>
            </a:r>
            <a:r>
              <a:rPr lang="en-SG" i="1" dirty="0">
                <a:hlinkClick r:id="rId3"/>
              </a:rPr>
              <a:t>www.flaticon.com</a:t>
            </a:r>
            <a:endParaRPr lang="en-SG" i="1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9B7413F-9C1E-4C18-85BC-DA6FC57120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785" y="3625603"/>
            <a:ext cx="509792" cy="5097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201505F-C142-4596-AF25-3634DFE7D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2310" y="1763692"/>
            <a:ext cx="440727" cy="44072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860AEB7-851A-4C40-9959-2537E92CD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920" y="5192010"/>
            <a:ext cx="488657" cy="48865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0530F20-45FD-4AC5-A553-57FCC2F4B7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4240" y="3434036"/>
            <a:ext cx="457816" cy="457816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A6994032-7668-4902-B936-50757AE746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291" y="1627299"/>
            <a:ext cx="594286" cy="594286"/>
          </a:xfrm>
          <a:prstGeom prst="rect">
            <a:avLst/>
          </a:prstGeom>
        </p:spPr>
      </p:pic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79837C2F-16FE-43DB-8E91-656012D7830E}"/>
              </a:ext>
            </a:extLst>
          </p:cNvPr>
          <p:cNvCxnSpPr>
            <a:cxnSpLocks/>
          </p:cNvCxnSpPr>
          <p:nvPr/>
        </p:nvCxnSpPr>
        <p:spPr>
          <a:xfrm flipH="1">
            <a:off x="4181665" y="3723424"/>
            <a:ext cx="3698034" cy="169277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Flowchart: Process 62">
            <a:extLst>
              <a:ext uri="{FF2B5EF4-FFF2-40B4-BE49-F238E27FC236}">
                <a16:creationId xmlns:a16="http://schemas.microsoft.com/office/drawing/2014/main" id="{B2B4B18F-3576-4013-B895-D4AD6D88631E}"/>
              </a:ext>
            </a:extLst>
          </p:cNvPr>
          <p:cNvSpPr/>
          <p:nvPr/>
        </p:nvSpPr>
        <p:spPr>
          <a:xfrm>
            <a:off x="3463208" y="3865279"/>
            <a:ext cx="3355910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Modifies</a:t>
            </a:r>
          </a:p>
        </p:txBody>
      </p:sp>
      <p:sp>
        <p:nvSpPr>
          <p:cNvPr id="64" name="Flowchart: Process 63">
            <a:extLst>
              <a:ext uri="{FF2B5EF4-FFF2-40B4-BE49-F238E27FC236}">
                <a16:creationId xmlns:a16="http://schemas.microsoft.com/office/drawing/2014/main" id="{69BBCF75-459C-4C97-AE16-CCCDD0D053C8}"/>
              </a:ext>
            </a:extLst>
          </p:cNvPr>
          <p:cNvSpPr/>
          <p:nvPr/>
        </p:nvSpPr>
        <p:spPr>
          <a:xfrm>
            <a:off x="3179288" y="2380796"/>
            <a:ext cx="1292292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Updates display 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82664B-A2E3-494E-A85B-5DF0B17E7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30891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3" grpId="0" animBg="1"/>
      <p:bldP spid="20" grpId="0"/>
      <p:bldP spid="28" grpId="0"/>
      <p:bldP spid="34" grpId="0"/>
      <p:bldP spid="34" grpId="1"/>
      <p:bldP spid="35" grpId="0"/>
      <p:bldP spid="50" grpId="0"/>
      <p:bldP spid="63" grpId="0"/>
      <p:bldP spid="6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4C448-486D-4400-B4D9-644A7F1E9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Possible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CAE1A-053B-4A71-A829-55CAB6C21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- Pull API to extract thread information</a:t>
            </a:r>
          </a:p>
          <a:p>
            <a:r>
              <a:rPr lang="en-SG" sz="2800" dirty="0"/>
              <a:t>- Extend to other LMS-es (outside of </a:t>
            </a:r>
            <a:r>
              <a:rPr lang="en-SG" sz="2800" dirty="0" err="1"/>
              <a:t>Coursemology</a:t>
            </a:r>
            <a:r>
              <a:rPr lang="en-SG" sz="2800" dirty="0"/>
              <a:t>)</a:t>
            </a:r>
          </a:p>
          <a:p>
            <a:r>
              <a:rPr lang="en-SG" sz="2800" dirty="0"/>
              <a:t>- Expand extension to function on other browsers (Currently only on Google Chrome).</a:t>
            </a:r>
          </a:p>
          <a:p>
            <a:r>
              <a:rPr lang="en-SG" sz="2800" dirty="0"/>
              <a:t>- Additional features to ease amount of reading required by the instructor</a:t>
            </a:r>
          </a:p>
          <a:p>
            <a:r>
              <a:rPr lang="en-SG" sz="2800" dirty="0"/>
              <a:t>- </a:t>
            </a:r>
            <a:r>
              <a:rPr lang="en-SG" sz="2800" dirty="0">
                <a:solidFill>
                  <a:srgbClr val="FF0000"/>
                </a:solidFill>
              </a:rPr>
              <a:t>LMS to implement API to use classifier directly to display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69943C-E0CA-4015-9762-C878DC5CD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36441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7FB09-073B-4F70-A100-DA66345A9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29597"/>
            <a:ext cx="12192000" cy="861062"/>
          </a:xfrm>
        </p:spPr>
        <p:txBody>
          <a:bodyPr>
            <a:normAutofit/>
          </a:bodyPr>
          <a:lstStyle/>
          <a:p>
            <a:pPr algn="ctr"/>
            <a:r>
              <a:rPr lang="en-SG" dirty="0"/>
              <a:t>Suggested Implementation in LMS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7B02D5DF-8476-47CA-B317-AF675A2B2AFD}"/>
              </a:ext>
            </a:extLst>
          </p:cNvPr>
          <p:cNvSpPr/>
          <p:nvPr/>
        </p:nvSpPr>
        <p:spPr>
          <a:xfrm>
            <a:off x="517848" y="2827176"/>
            <a:ext cx="5274906" cy="3433664"/>
          </a:xfrm>
          <a:prstGeom prst="flowChartProcess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sysClr val="windowText" lastClr="000000"/>
              </a:solidFill>
            </a:endParaRP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87039AEE-6140-4A19-AAE4-42A95CA3190F}"/>
              </a:ext>
            </a:extLst>
          </p:cNvPr>
          <p:cNvSpPr/>
          <p:nvPr/>
        </p:nvSpPr>
        <p:spPr>
          <a:xfrm>
            <a:off x="3043338" y="5746117"/>
            <a:ext cx="3355910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ysClr val="windowText" lastClr="000000"/>
                </a:solidFill>
              </a:rPr>
              <a:t>LMS forum Webpage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250B9EAE-CEBD-4B3C-A13B-F97932BDD0BA}"/>
              </a:ext>
            </a:extLst>
          </p:cNvPr>
          <p:cNvSpPr/>
          <p:nvPr/>
        </p:nvSpPr>
        <p:spPr>
          <a:xfrm>
            <a:off x="2128934" y="4805279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7A9502D0-8734-4890-81F9-07EC54C29F2C}"/>
              </a:ext>
            </a:extLst>
          </p:cNvPr>
          <p:cNvSpPr/>
          <p:nvPr/>
        </p:nvSpPr>
        <p:spPr>
          <a:xfrm>
            <a:off x="2128933" y="3237494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Frontend</a:t>
            </a: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48A2CEEC-1BEC-4ECD-9158-F2F669123182}"/>
              </a:ext>
            </a:extLst>
          </p:cNvPr>
          <p:cNvSpPr/>
          <p:nvPr/>
        </p:nvSpPr>
        <p:spPr>
          <a:xfrm>
            <a:off x="2128933" y="1352939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User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FB322874-1823-434A-8D56-F3DC54CE28AE}"/>
              </a:ext>
            </a:extLst>
          </p:cNvPr>
          <p:cNvSpPr/>
          <p:nvPr/>
        </p:nvSpPr>
        <p:spPr>
          <a:xfrm>
            <a:off x="6268616" y="4733731"/>
            <a:ext cx="5274906" cy="1527109"/>
          </a:xfrm>
          <a:prstGeom prst="flowChartProcess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sysClr val="windowText" lastClr="000000"/>
              </a:solidFill>
            </a:endParaRP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4F4AC135-843B-4BA9-BB15-EB6AC39CFEFF}"/>
              </a:ext>
            </a:extLst>
          </p:cNvPr>
          <p:cNvSpPr/>
          <p:nvPr/>
        </p:nvSpPr>
        <p:spPr>
          <a:xfrm>
            <a:off x="9116008" y="5789654"/>
            <a:ext cx="3355910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ysClr val="windowText" lastClr="000000"/>
                </a:solidFill>
              </a:rPr>
              <a:t>AWS Lambda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F36F83FA-28E9-4BF2-A4D8-06A3F6372562}"/>
              </a:ext>
            </a:extLst>
          </p:cNvPr>
          <p:cNvSpPr/>
          <p:nvPr/>
        </p:nvSpPr>
        <p:spPr>
          <a:xfrm>
            <a:off x="7879700" y="4910639"/>
            <a:ext cx="2052735" cy="923731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ML Model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C3B956A-8A7A-47F3-B89C-80A46DABA5FF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155301" y="2265788"/>
            <a:ext cx="1" cy="97170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2AC85CCA-21A2-4904-8E2E-DB89E913B4E8}"/>
              </a:ext>
            </a:extLst>
          </p:cNvPr>
          <p:cNvSpPr/>
          <p:nvPr/>
        </p:nvSpPr>
        <p:spPr>
          <a:xfrm>
            <a:off x="2096925" y="2310651"/>
            <a:ext cx="1026367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Accesses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1DEF9E-3889-416B-940B-554FF6907BC0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3155301" y="4161225"/>
            <a:ext cx="1" cy="644054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3E6049-128B-4FF5-8CEA-10D4A1E68311}"/>
              </a:ext>
            </a:extLst>
          </p:cNvPr>
          <p:cNvCxnSpPr>
            <a:cxnSpLocks/>
          </p:cNvCxnSpPr>
          <p:nvPr/>
        </p:nvCxnSpPr>
        <p:spPr>
          <a:xfrm flipV="1">
            <a:off x="3391677" y="2276670"/>
            <a:ext cx="0" cy="971706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A5900E73-1BED-4218-9FBA-CDF88E3D0EF2}"/>
              </a:ext>
            </a:extLst>
          </p:cNvPr>
          <p:cNvSpPr/>
          <p:nvPr/>
        </p:nvSpPr>
        <p:spPr>
          <a:xfrm>
            <a:off x="3329473" y="2310651"/>
            <a:ext cx="1292292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Displayed to</a:t>
            </a:r>
          </a:p>
        </p:txBody>
      </p:sp>
      <p:sp>
        <p:nvSpPr>
          <p:cNvPr id="35" name="Flowchart: Process 34">
            <a:extLst>
              <a:ext uri="{FF2B5EF4-FFF2-40B4-BE49-F238E27FC236}">
                <a16:creationId xmlns:a16="http://schemas.microsoft.com/office/drawing/2014/main" id="{9F3B4AA5-6E60-49DC-948E-11FEBB3D8EDA}"/>
              </a:ext>
            </a:extLst>
          </p:cNvPr>
          <p:cNvSpPr/>
          <p:nvPr/>
        </p:nvSpPr>
        <p:spPr>
          <a:xfrm>
            <a:off x="3155299" y="4245322"/>
            <a:ext cx="1026367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Read API</a:t>
            </a:r>
          </a:p>
        </p:txBody>
      </p:sp>
      <p:sp>
        <p:nvSpPr>
          <p:cNvPr id="43" name="Flowchart: Process 42">
            <a:extLst>
              <a:ext uri="{FF2B5EF4-FFF2-40B4-BE49-F238E27FC236}">
                <a16:creationId xmlns:a16="http://schemas.microsoft.com/office/drawing/2014/main" id="{58B58C55-3FFE-4C48-AF1A-05157F78713A}"/>
              </a:ext>
            </a:extLst>
          </p:cNvPr>
          <p:cNvSpPr/>
          <p:nvPr/>
        </p:nvSpPr>
        <p:spPr>
          <a:xfrm>
            <a:off x="536508" y="1177333"/>
            <a:ext cx="11007013" cy="1268594"/>
          </a:xfrm>
          <a:prstGeom prst="flowChartProcess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sysClr val="windowText" lastClr="000000"/>
              </a:solidFill>
            </a:endParaRP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255C0435-C71F-467F-A5F4-ACFB3789E7AE}"/>
              </a:ext>
            </a:extLst>
          </p:cNvPr>
          <p:cNvSpPr/>
          <p:nvPr/>
        </p:nvSpPr>
        <p:spPr>
          <a:xfrm>
            <a:off x="9685622" y="2056470"/>
            <a:ext cx="2716761" cy="32966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ysClr val="windowText" lastClr="000000"/>
                </a:solidFill>
              </a:rPr>
              <a:t>Browser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BCFC77-1311-49C9-A60B-B773A61182D6}"/>
              </a:ext>
            </a:extLst>
          </p:cNvPr>
          <p:cNvSpPr txBox="1"/>
          <p:nvPr/>
        </p:nvSpPr>
        <p:spPr>
          <a:xfrm>
            <a:off x="0" y="6430966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i="1" dirty="0"/>
              <a:t>*Icons designed by </a:t>
            </a:r>
            <a:r>
              <a:rPr lang="en-SG" i="1" dirty="0">
                <a:hlinkClick r:id="rId2"/>
              </a:rPr>
              <a:t>freepik</a:t>
            </a:r>
            <a:r>
              <a:rPr lang="en-SG" i="1" dirty="0"/>
              <a:t> from </a:t>
            </a:r>
            <a:r>
              <a:rPr lang="en-SG" i="1" dirty="0">
                <a:hlinkClick r:id="rId3"/>
              </a:rPr>
              <a:t>www.flaticon.com</a:t>
            </a:r>
            <a:endParaRPr lang="en-SG" i="1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9B7413F-9C1E-4C18-85BC-DA6FC57120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778" y="3625603"/>
            <a:ext cx="509792" cy="50979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860AEB7-851A-4C40-9959-2537E92CD2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920" y="5192010"/>
            <a:ext cx="488657" cy="48865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3E36157-67C4-4B12-AEA5-3D74F7ABB8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6622" y="5264055"/>
            <a:ext cx="481719" cy="481719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A6994032-7668-4902-B936-50757AE746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291" y="1627299"/>
            <a:ext cx="594286" cy="594286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570B3A4-3F6C-41AE-8FCA-EE6661E138D3}"/>
              </a:ext>
            </a:extLst>
          </p:cNvPr>
          <p:cNvCxnSpPr>
            <a:cxnSpLocks/>
          </p:cNvCxnSpPr>
          <p:nvPr/>
        </p:nvCxnSpPr>
        <p:spPr>
          <a:xfrm>
            <a:off x="4168850" y="5208258"/>
            <a:ext cx="3710850" cy="24569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18B24D8-66B2-4F72-A256-32233DAC71E0}"/>
              </a:ext>
            </a:extLst>
          </p:cNvPr>
          <p:cNvCxnSpPr>
            <a:cxnSpLocks/>
          </p:cNvCxnSpPr>
          <p:nvPr/>
        </p:nvCxnSpPr>
        <p:spPr>
          <a:xfrm flipH="1" flipV="1">
            <a:off x="4149660" y="5444564"/>
            <a:ext cx="3730040" cy="4907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Flowchart: Process 50">
            <a:extLst>
              <a:ext uri="{FF2B5EF4-FFF2-40B4-BE49-F238E27FC236}">
                <a16:creationId xmlns:a16="http://schemas.microsoft.com/office/drawing/2014/main" id="{98DE5E6B-D8F5-4C52-A82E-DC67FD75F4F0}"/>
              </a:ext>
            </a:extLst>
          </p:cNvPr>
          <p:cNvSpPr/>
          <p:nvPr/>
        </p:nvSpPr>
        <p:spPr>
          <a:xfrm>
            <a:off x="4413893" y="4670293"/>
            <a:ext cx="1588278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Sends Thread Information</a:t>
            </a:r>
          </a:p>
        </p:txBody>
      </p:sp>
      <p:sp>
        <p:nvSpPr>
          <p:cNvPr id="52" name="Flowchart: Process 51">
            <a:extLst>
              <a:ext uri="{FF2B5EF4-FFF2-40B4-BE49-F238E27FC236}">
                <a16:creationId xmlns:a16="http://schemas.microsoft.com/office/drawing/2014/main" id="{2474E1C6-E387-4349-B5AE-A7060E9D8216}"/>
              </a:ext>
            </a:extLst>
          </p:cNvPr>
          <p:cNvSpPr/>
          <p:nvPr/>
        </p:nvSpPr>
        <p:spPr>
          <a:xfrm>
            <a:off x="6157165" y="5596440"/>
            <a:ext cx="1588278" cy="475860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ysClr val="windowText" lastClr="000000"/>
                </a:solidFill>
              </a:rPr>
              <a:t>Sends Classification Results</a:t>
            </a:r>
          </a:p>
        </p:txBody>
      </p:sp>
      <p:sp>
        <p:nvSpPr>
          <p:cNvPr id="53" name="Flowchart: Process 52">
            <a:extLst>
              <a:ext uri="{FF2B5EF4-FFF2-40B4-BE49-F238E27FC236}">
                <a16:creationId xmlns:a16="http://schemas.microsoft.com/office/drawing/2014/main" id="{0F89C667-2FB9-404B-BFE8-A9A66A82A4FE}"/>
              </a:ext>
            </a:extLst>
          </p:cNvPr>
          <p:cNvSpPr/>
          <p:nvPr/>
        </p:nvSpPr>
        <p:spPr>
          <a:xfrm>
            <a:off x="6268616" y="2901473"/>
            <a:ext cx="4576365" cy="143337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ysClr val="windowText" lastClr="000000"/>
                </a:solidFill>
              </a:rPr>
              <a:t>Removes need for extension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ysClr val="windowText" lastClr="000000"/>
                </a:solidFill>
              </a:rPr>
              <a:t>More Efficient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ysClr val="windowText" lastClr="000000"/>
                </a:solidFill>
              </a:rPr>
              <a:t>Better integration into existing UI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8372EA-E5BE-4AEE-A594-9B9FF579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2627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6" grpId="0" animBg="1"/>
      <p:bldP spid="20" grpId="0"/>
      <p:bldP spid="34" grpId="0"/>
      <p:bldP spid="35" grpId="0"/>
      <p:bldP spid="51" grpId="0"/>
      <p:bldP spid="52" grpId="0"/>
      <p:bldP spid="5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in front of a computer&#10;&#10;Description automatically generated">
            <a:extLst>
              <a:ext uri="{FF2B5EF4-FFF2-40B4-BE49-F238E27FC236}">
                <a16:creationId xmlns:a16="http://schemas.microsoft.com/office/drawing/2014/main" id="{ABB35072-1E00-4024-A230-D19A934E6C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952D7B9-D26E-4458-A2ED-B7A788399421}"/>
              </a:ext>
            </a:extLst>
          </p:cNvPr>
          <p:cNvSpPr/>
          <p:nvPr/>
        </p:nvSpPr>
        <p:spPr>
          <a:xfrm>
            <a:off x="1228436" y="729673"/>
            <a:ext cx="3934691" cy="1579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4000" dirty="0"/>
              <a:t>What’s the need?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63FC6A-18D1-495C-AC32-4F248E1D7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74374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789F-7F02-4E9B-BE4D-24A576101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Content Placeholder 4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363B406C-2FEB-4FC4-A03E-A79C79999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6252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C15389D-02DC-4710-8095-489AD947B991}"/>
              </a:ext>
            </a:extLst>
          </p:cNvPr>
          <p:cNvSpPr/>
          <p:nvPr/>
        </p:nvSpPr>
        <p:spPr>
          <a:xfrm>
            <a:off x="7019636" y="729673"/>
            <a:ext cx="3934691" cy="1579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/>
              <a:t>1) High amount of students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660FE8-08FE-49DC-BFAD-F2B50E53F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67238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ck hanging on the wall&#10;&#10;Description automatically generated">
            <a:extLst>
              <a:ext uri="{FF2B5EF4-FFF2-40B4-BE49-F238E27FC236}">
                <a16:creationId xmlns:a16="http://schemas.microsoft.com/office/drawing/2014/main" id="{5994F61A-D9CD-4BFB-8F47-DEBF8949D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C48588-FFB7-4373-A74C-232C5049EFC2}"/>
              </a:ext>
            </a:extLst>
          </p:cNvPr>
          <p:cNvSpPr/>
          <p:nvPr/>
        </p:nvSpPr>
        <p:spPr>
          <a:xfrm>
            <a:off x="7678398" y="2568305"/>
            <a:ext cx="3934691" cy="1579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/>
              <a:t>3) Differing urgency for intervention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0FEA16-A86B-4545-8471-0401299F0109}"/>
              </a:ext>
            </a:extLst>
          </p:cNvPr>
          <p:cNvSpPr/>
          <p:nvPr/>
        </p:nvSpPr>
        <p:spPr>
          <a:xfrm>
            <a:off x="446772" y="2568305"/>
            <a:ext cx="3934691" cy="1579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/>
              <a:t>2) Lack of time (For instructors)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8D9BE5-C92F-41A5-8A1B-9F89D4972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22701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4B93E-C8CD-4861-83FD-DC4CDF4B9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What’s the need?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FD77B-D3D9-4B6F-8477-86B78DA5F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SG" sz="2800" dirty="0"/>
              <a:t>Large number of students</a:t>
            </a:r>
          </a:p>
          <a:p>
            <a:pPr lvl="1"/>
            <a:r>
              <a:rPr lang="en-SG" sz="2800" dirty="0"/>
              <a:t>Lack of time (For instructors)</a:t>
            </a:r>
          </a:p>
          <a:p>
            <a:pPr lvl="1"/>
            <a:r>
              <a:rPr lang="en-SG" sz="2800" dirty="0"/>
              <a:t>Differing urgency for intervention (Between threads)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B88AB1-9AF8-4E5D-94AF-2A610883598B}"/>
              </a:ext>
            </a:extLst>
          </p:cNvPr>
          <p:cNvSpPr/>
          <p:nvPr/>
        </p:nvSpPr>
        <p:spPr>
          <a:xfrm>
            <a:off x="1267229" y="3857414"/>
            <a:ext cx="9827491" cy="15794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800" b="1" dirty="0"/>
              <a:t>Requirement to filter threads for intervention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CDB953-BDB3-407E-BDAB-1A4845155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6585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9612C-BE3F-4E80-B839-3E3FDD67E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Predicting Requirement for Intervention on MOOC forums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0128F-19C2-41A8-BDBF-5E60EC9D4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r>
              <a:rPr lang="en-SG" sz="3200" dirty="0"/>
              <a:t>Objective:</a:t>
            </a:r>
          </a:p>
          <a:p>
            <a:pPr lvl="1"/>
            <a:r>
              <a:rPr lang="en-SG" sz="3000" dirty="0"/>
              <a:t>Usage of prediction model that learns instructor intervention patterns and predict future interventions</a:t>
            </a:r>
          </a:p>
          <a:p>
            <a:pPr lvl="1"/>
            <a:r>
              <a:rPr lang="en-SG" sz="3000" dirty="0"/>
              <a:t>Allow instructors to selectively post on student discussions on forums, scaling interventions</a:t>
            </a:r>
          </a:p>
          <a:p>
            <a:pPr lvl="1"/>
            <a:endParaRPr lang="en-SG" sz="3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3F0836-D089-4789-92E0-0BEDD28EB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33683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9612C-BE3F-4E80-B839-3E3FDD67E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Predicting Requirement for Intervention on MOOC forums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0128F-19C2-41A8-BDBF-5E60EC9D4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 lnSpcReduction="10000"/>
          </a:bodyPr>
          <a:lstStyle/>
          <a:p>
            <a:r>
              <a:rPr lang="en-SG" sz="3200" dirty="0"/>
              <a:t>Classifier:</a:t>
            </a:r>
          </a:p>
          <a:p>
            <a:pPr lvl="1"/>
            <a:r>
              <a:rPr lang="en-SG" sz="2800" dirty="0"/>
              <a:t>Logit classifier with bag of words + other features</a:t>
            </a:r>
          </a:p>
          <a:p>
            <a:pPr lvl="1"/>
            <a:r>
              <a:rPr lang="en-SG" sz="2800" dirty="0"/>
              <a:t>Simple technique to address class imbalance</a:t>
            </a:r>
          </a:p>
          <a:p>
            <a:r>
              <a:rPr lang="en-SG" sz="3200" dirty="0"/>
              <a:t>Features:</a:t>
            </a:r>
          </a:p>
          <a:p>
            <a:pPr lvl="1"/>
            <a:r>
              <a:rPr lang="en-SG" sz="2800" dirty="0"/>
              <a:t>Forum type</a:t>
            </a:r>
          </a:p>
          <a:p>
            <a:pPr lvl="1"/>
            <a:r>
              <a:rPr lang="en-SG" sz="2800" dirty="0"/>
              <a:t>Discourse cues (Agreements, Affirmations, Appreciations to original post)</a:t>
            </a:r>
          </a:p>
          <a:p>
            <a:pPr lvl="1"/>
            <a:r>
              <a:rPr lang="en-SG" sz="2800" dirty="0"/>
              <a:t>Length of thread(Number of words/comments/sentences etc)</a:t>
            </a:r>
          </a:p>
          <a:p>
            <a:pPr lvl="1"/>
            <a:r>
              <a:rPr lang="en-SG" sz="2800" dirty="0"/>
              <a:t>Ratio of comments to posts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C1BBDF-386B-4278-8E4A-C715D72F7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82078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42440-B3AB-4290-9612-C1CED4DDB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Why Chrome?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1A4F9E-A478-4041-8593-6BD179D87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346470"/>
            <a:ext cx="10058400" cy="146507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89C5D5A-E6F4-4092-9D81-04A28BC6AA9B}"/>
              </a:ext>
            </a:extLst>
          </p:cNvPr>
          <p:cNvSpPr/>
          <p:nvPr/>
        </p:nvSpPr>
        <p:spPr>
          <a:xfrm>
            <a:off x="572655" y="2078184"/>
            <a:ext cx="2327563" cy="1838037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402299-5304-4A79-A8A5-55147D2E7377}"/>
              </a:ext>
            </a:extLst>
          </p:cNvPr>
          <p:cNvSpPr txBox="1"/>
          <p:nvPr/>
        </p:nvSpPr>
        <p:spPr>
          <a:xfrm>
            <a:off x="0" y="6430966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i="1" dirty="0"/>
              <a:t>*Statistics and Diagrams taken from </a:t>
            </a:r>
            <a:r>
              <a:rPr lang="en-SG" dirty="0">
                <a:hlinkClick r:id="rId3"/>
              </a:rPr>
              <a:t>https://gs.statcounter.com/browser-market-share/all/singapore</a:t>
            </a:r>
            <a:endParaRPr lang="en-SG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E2B488-B52A-4EAE-90DE-50F5BDAD1A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1" y="4184507"/>
            <a:ext cx="10058400" cy="130400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7708A0-EA56-4CC3-84C9-5B4D08B3F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31517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51D8E-C56D-4F81-B631-F8AF42DD9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Chrome Extension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E06AC-2B6E-48A2-9F6C-C5D983CE5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SG" sz="3200" dirty="0"/>
              <a:t>Modifies forum webpages based on thread information obtained</a:t>
            </a:r>
          </a:p>
          <a:p>
            <a:pPr lvl="1"/>
            <a:endParaRPr lang="en-SG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0A5C10-0882-47A4-9219-BAF1D0CF3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C0E55-4778-471C-BE34-BAA0F2E3582C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301969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678</TotalTime>
  <Words>413</Words>
  <Application>Microsoft Office PowerPoint</Application>
  <PresentationFormat>Widescreen</PresentationFormat>
  <Paragraphs>108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Retrospect</vt:lpstr>
      <vt:lpstr>Chrome Extension for MOOC forum intervention</vt:lpstr>
      <vt:lpstr>PowerPoint Presentation</vt:lpstr>
      <vt:lpstr>PowerPoint Presentation</vt:lpstr>
      <vt:lpstr>PowerPoint Presentation</vt:lpstr>
      <vt:lpstr>What’s the need?</vt:lpstr>
      <vt:lpstr>Predicting Requirement for Intervention on MOOC forums</vt:lpstr>
      <vt:lpstr>Predicting Requirement for Intervention on MOOC forums</vt:lpstr>
      <vt:lpstr>Why Chrome?</vt:lpstr>
      <vt:lpstr>Chrome Extension</vt:lpstr>
      <vt:lpstr>PowerPoint Presentation</vt:lpstr>
      <vt:lpstr>PowerPoint Presentation</vt:lpstr>
      <vt:lpstr>PowerPoint Presentation</vt:lpstr>
      <vt:lpstr>Extension Implementation Architecture – Thread View</vt:lpstr>
      <vt:lpstr>Extension Implementation Architecture – Forum View</vt:lpstr>
      <vt:lpstr>Possible Enhancements</vt:lpstr>
      <vt:lpstr>Suggested Implementation in LMS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Chrome Extension for MOOC forum intervention</dc:title>
  <dc:creator>Ng Kheng Yi</dc:creator>
  <cp:lastModifiedBy>Ng Kheng Yi</cp:lastModifiedBy>
  <cp:revision>149</cp:revision>
  <dcterms:created xsi:type="dcterms:W3CDTF">2019-07-17T13:01:14Z</dcterms:created>
  <dcterms:modified xsi:type="dcterms:W3CDTF">2019-08-17T05:11:17Z</dcterms:modified>
</cp:coreProperties>
</file>